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IBM Plex Sans" charset="1" panose="020B0503050203000203"/>
      <p:regular r:id="rId23"/>
    </p:embeddedFont>
    <p:embeddedFont>
      <p:font typeface="IBM Plex Sans Bold" charset="1" panose="020B0803050203000203"/>
      <p:regular r:id="rId24"/>
    </p:embeddedFont>
    <p:embeddedFont>
      <p:font typeface="Be Vietnam Ultra-Bold" charset="1" panose="00000900000000000000"/>
      <p:regular r:id="rId25"/>
    </p:embeddedFont>
    <p:embeddedFont>
      <p:font typeface="Canva Sans Bold" charset="1" panose="020B0803030501040103"/>
      <p:regular r:id="rId26"/>
    </p:embeddedFont>
    <p:embeddedFont>
      <p:font typeface="Canva Sans" charset="1" panose="020B05030305010401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../media/image40.jpeg" Type="http://schemas.openxmlformats.org/officeDocument/2006/relationships/image"/><Relationship Id="rId9" Target="../media/image4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42.jpeg" Type="http://schemas.openxmlformats.org/officeDocument/2006/relationships/image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../media/image40.jpeg" Type="http://schemas.openxmlformats.org/officeDocument/2006/relationships/image"/><Relationship Id="rId9" Target="../media/image4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5.jpe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4226452" y="2785792"/>
            <a:ext cx="16909587" cy="6118196"/>
          </a:xfrm>
          <a:custGeom>
            <a:avLst/>
            <a:gdLst/>
            <a:ahLst/>
            <a:cxnLst/>
            <a:rect r="r" b="b" t="t" l="l"/>
            <a:pathLst>
              <a:path h="6118196" w="16909587">
                <a:moveTo>
                  <a:pt x="0" y="0"/>
                </a:moveTo>
                <a:lnTo>
                  <a:pt x="16909587" y="0"/>
                </a:lnTo>
                <a:lnTo>
                  <a:pt x="16909587" y="6118196"/>
                </a:lnTo>
                <a:lnTo>
                  <a:pt x="0" y="611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710545"/>
            <a:ext cx="4700892" cy="1310793"/>
          </a:xfrm>
          <a:custGeom>
            <a:avLst/>
            <a:gdLst/>
            <a:ahLst/>
            <a:cxnLst/>
            <a:rect r="r" b="b" t="t" l="l"/>
            <a:pathLst>
              <a:path h="1310793" w="4700892">
                <a:moveTo>
                  <a:pt x="0" y="0"/>
                </a:moveTo>
                <a:lnTo>
                  <a:pt x="4700892" y="0"/>
                </a:lnTo>
                <a:lnTo>
                  <a:pt x="4700892" y="1310792"/>
                </a:lnTo>
                <a:lnTo>
                  <a:pt x="0" y="131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8" t="0" r="-69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677910"/>
            <a:ext cx="663194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IBM Plex Sans"/>
              </a:rPr>
              <a:t>Presented by W&amp;W Studios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49052">
            <a:off x="-4530476" y="-2718895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7"/>
                </a:lnTo>
                <a:lnTo>
                  <a:pt x="0" y="4905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23574" y="224733"/>
            <a:ext cx="7850892" cy="5230657"/>
          </a:xfrm>
          <a:custGeom>
            <a:avLst/>
            <a:gdLst/>
            <a:ahLst/>
            <a:cxnLst/>
            <a:rect r="r" b="b" t="t" l="l"/>
            <a:pathLst>
              <a:path h="5230657" w="7850892">
                <a:moveTo>
                  <a:pt x="0" y="0"/>
                </a:moveTo>
                <a:lnTo>
                  <a:pt x="7850892" y="0"/>
                </a:lnTo>
                <a:lnTo>
                  <a:pt x="7850892" y="5230657"/>
                </a:lnTo>
                <a:lnTo>
                  <a:pt x="0" y="523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23574" y="5645369"/>
            <a:ext cx="7850892" cy="4416127"/>
          </a:xfrm>
          <a:custGeom>
            <a:avLst/>
            <a:gdLst/>
            <a:ahLst/>
            <a:cxnLst/>
            <a:rect r="r" b="b" t="t" l="l"/>
            <a:pathLst>
              <a:path h="4416127" w="7850892">
                <a:moveTo>
                  <a:pt x="0" y="0"/>
                </a:moveTo>
                <a:lnTo>
                  <a:pt x="7850892" y="0"/>
                </a:lnTo>
                <a:lnTo>
                  <a:pt x="7850892" y="4416127"/>
                </a:lnTo>
                <a:lnTo>
                  <a:pt x="0" y="4416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6275" y="4735437"/>
            <a:ext cx="418726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HOTDS2</a:t>
              </a:r>
            </a:p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premiere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76275" y="5321837"/>
            <a:ext cx="438730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Radio City Music Hall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87065" y="107273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3903162" cy="489363"/>
            <a:chOff x="0" y="0"/>
            <a:chExt cx="5204217" cy="65248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877820" y="71350"/>
              <a:ext cx="4326396" cy="471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81"/>
                </a:lnSpc>
                <a:spcBef>
                  <a:spcPct val="0"/>
                </a:spcBef>
              </a:pPr>
              <a:r>
                <a:rPr lang="en-US" sz="2201">
                  <a:solidFill>
                    <a:srgbClr val="F8F8F8"/>
                  </a:solidFill>
                  <a:latin typeface="IBM Plex Sans Bold"/>
                </a:rPr>
                <a:t>W&amp;W Studios</a:t>
              </a:r>
            </a:p>
          </p:txBody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3503" cy="652485"/>
            </a:xfrm>
            <a:custGeom>
              <a:avLst/>
              <a:gdLst/>
              <a:ahLst/>
              <a:cxnLst/>
              <a:rect r="r" b="b" t="t" l="l"/>
              <a:pathLst>
                <a:path h="652485" w="633503">
                  <a:moveTo>
                    <a:pt x="0" y="0"/>
                  </a:moveTo>
                  <a:lnTo>
                    <a:pt x="633503" y="0"/>
                  </a:lnTo>
                  <a:lnTo>
                    <a:pt x="633503" y="652485"/>
                  </a:lnTo>
                  <a:lnTo>
                    <a:pt x="0" y="652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7293" y="0"/>
            <a:ext cx="18260707" cy="10287000"/>
          </a:xfrm>
          <a:custGeom>
            <a:avLst/>
            <a:gdLst/>
            <a:ahLst/>
            <a:cxnLst/>
            <a:rect r="r" b="b" t="t" l="l"/>
            <a:pathLst>
              <a:path h="10287000" w="18260707">
                <a:moveTo>
                  <a:pt x="0" y="0"/>
                </a:moveTo>
                <a:lnTo>
                  <a:pt x="18260707" y="0"/>
                </a:lnTo>
                <a:lnTo>
                  <a:pt x="182607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095" t="0" r="-7095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76275" y="4735437"/>
            <a:ext cx="418726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18247" y="303823"/>
            <a:ext cx="4002137" cy="48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5"/>
              </a:lnSpc>
            </a:pPr>
            <a:r>
              <a:rPr lang="en-US" sz="2889">
                <a:solidFill>
                  <a:srgbClr val="FFFFFF">
                    <a:alpha val="78824"/>
                  </a:srgbClr>
                </a:solidFill>
                <a:latin typeface="Canva Sans Bold"/>
              </a:rPr>
              <a:t>Apple Vision Pros POV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33" r="0" b="-33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69508" y="9280242"/>
            <a:ext cx="6548984" cy="82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F8F8F8"/>
                </a:solidFill>
                <a:latin typeface="Canva Sans"/>
              </a:rPr>
              <a:t>New after show content</a:t>
            </a:r>
          </a:p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F8F8F8"/>
                </a:solidFill>
                <a:latin typeface="Canva Sans"/>
              </a:rPr>
              <a:t>Old character vs. New Actor interviews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43975" y="625603"/>
            <a:ext cx="13800050" cy="8380312"/>
          </a:xfrm>
          <a:custGeom>
            <a:avLst/>
            <a:gdLst/>
            <a:ahLst/>
            <a:cxnLst/>
            <a:rect r="r" b="b" t="t" l="l"/>
            <a:pathLst>
              <a:path h="8380312" w="13800050">
                <a:moveTo>
                  <a:pt x="0" y="0"/>
                </a:moveTo>
                <a:lnTo>
                  <a:pt x="13800050" y="0"/>
                </a:lnTo>
                <a:lnTo>
                  <a:pt x="13800050" y="8380312"/>
                </a:lnTo>
                <a:lnTo>
                  <a:pt x="0" y="8380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64" t="-15216" r="-10537" b="-1655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69508" y="8821596"/>
            <a:ext cx="6548984" cy="124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F8F8F8"/>
                </a:solidFill>
                <a:latin typeface="Canva Sans"/>
              </a:rPr>
              <a:t>New after show content</a:t>
            </a:r>
          </a:p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F8F8F8"/>
                </a:solidFill>
                <a:latin typeface="Canva Sans"/>
              </a:rPr>
              <a:t>Old character vs. New Actor interviews</a:t>
            </a:r>
          </a:p>
          <a:p>
            <a:pPr algn="ctr">
              <a:lnSpc>
                <a:spcPts val="3309"/>
              </a:lnSpc>
            </a:pPr>
            <a:r>
              <a:rPr lang="en-US" sz="2363">
                <a:solidFill>
                  <a:srgbClr val="F8F8F8"/>
                </a:solidFill>
                <a:latin typeface="Canva Sans"/>
              </a:rPr>
              <a:t>-MAX on YouTube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FFFFF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FFFFF"/>
                  </a:solidFill>
                  <a:latin typeface="Be Vietnam Ultra-Bold"/>
                </a:rPr>
                <a:t>Character Playlist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042119" y="1101967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9" y="0"/>
                </a:lnTo>
                <a:lnTo>
                  <a:pt x="42024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333072" y="1101967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8" y="0"/>
                </a:lnTo>
                <a:lnTo>
                  <a:pt x="42024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6275" y="5058713"/>
            <a:ext cx="689163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Character playlist highlight +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Story post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97976" y="1775815"/>
            <a:ext cx="11749293" cy="6699145"/>
          </a:xfrm>
          <a:custGeom>
            <a:avLst/>
            <a:gdLst/>
            <a:ahLst/>
            <a:cxnLst/>
            <a:rect r="r" b="b" t="t" l="l"/>
            <a:pathLst>
              <a:path h="6699145" w="11749293">
                <a:moveTo>
                  <a:pt x="0" y="0"/>
                </a:moveTo>
                <a:lnTo>
                  <a:pt x="11749293" y="0"/>
                </a:lnTo>
                <a:lnTo>
                  <a:pt x="11749293" y="6699145"/>
                </a:lnTo>
                <a:lnTo>
                  <a:pt x="0" y="669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12" t="-75260" r="-21472" b="-7498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638375" y="5597066"/>
            <a:ext cx="10947399" cy="2423132"/>
            <a:chOff x="0" y="0"/>
            <a:chExt cx="14596532" cy="32308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753485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130227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376742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6" y="0"/>
                  </a:lnTo>
                  <a:lnTo>
                    <a:pt x="2143126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95291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506969" y="0"/>
              <a:ext cx="215470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54705">
                  <a:moveTo>
                    <a:pt x="0" y="0"/>
                  </a:moveTo>
                  <a:lnTo>
                    <a:pt x="2154705" y="0"/>
                  </a:lnTo>
                  <a:lnTo>
                    <a:pt x="215470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70" r="0" b="-27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4266928" y="0"/>
              <a:ext cx="329604" cy="3230842"/>
            </a:xfrm>
            <a:custGeom>
              <a:avLst/>
              <a:gdLst/>
              <a:ahLst/>
              <a:cxnLst/>
              <a:rect r="r" b="b" t="t" l="l"/>
              <a:pathLst>
                <a:path h="3230842" w="329604">
                  <a:moveTo>
                    <a:pt x="0" y="0"/>
                  </a:moveTo>
                  <a:lnTo>
                    <a:pt x="329604" y="0"/>
                  </a:lnTo>
                  <a:lnTo>
                    <a:pt x="329604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-550211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3078188">
            <a:off x="-6934041" y="743519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4" y="0"/>
                </a:lnTo>
                <a:lnTo>
                  <a:pt x="13558514" y="4905717"/>
                </a:lnTo>
                <a:lnTo>
                  <a:pt x="0" y="4905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FFFFF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9431" y="1916636"/>
            <a:ext cx="5321701" cy="2894018"/>
            <a:chOff x="0" y="0"/>
            <a:chExt cx="7095602" cy="3858691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FFFFF"/>
                  </a:solidFill>
                  <a:latin typeface="Be Vietnam Ultra-Bold"/>
                </a:rPr>
                <a:t>Character Playlist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319431" y="4743980"/>
            <a:ext cx="4698355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“More like this” content curated from the story of your favorite character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97976" y="1775815"/>
            <a:ext cx="11749293" cy="6699145"/>
          </a:xfrm>
          <a:custGeom>
            <a:avLst/>
            <a:gdLst/>
            <a:ahLst/>
            <a:cxnLst/>
            <a:rect r="r" b="b" t="t" l="l"/>
            <a:pathLst>
              <a:path h="6699145" w="11749293">
                <a:moveTo>
                  <a:pt x="0" y="0"/>
                </a:moveTo>
                <a:lnTo>
                  <a:pt x="11749293" y="0"/>
                </a:lnTo>
                <a:lnTo>
                  <a:pt x="11749293" y="6699145"/>
                </a:lnTo>
                <a:lnTo>
                  <a:pt x="0" y="669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212" t="-75260" r="-21472" b="-7498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638375" y="5597066"/>
            <a:ext cx="10947399" cy="2423132"/>
            <a:chOff x="0" y="0"/>
            <a:chExt cx="14596532" cy="32308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753485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130227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376742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6" y="0"/>
                  </a:lnTo>
                  <a:lnTo>
                    <a:pt x="2143126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95291" y="0"/>
              <a:ext cx="214312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43125">
                  <a:moveTo>
                    <a:pt x="0" y="0"/>
                  </a:moveTo>
                  <a:lnTo>
                    <a:pt x="2143125" y="0"/>
                  </a:lnTo>
                  <a:lnTo>
                    <a:pt x="214312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506969" y="0"/>
              <a:ext cx="2154705" cy="3230842"/>
            </a:xfrm>
            <a:custGeom>
              <a:avLst/>
              <a:gdLst/>
              <a:ahLst/>
              <a:cxnLst/>
              <a:rect r="r" b="b" t="t" l="l"/>
              <a:pathLst>
                <a:path h="3230842" w="2154705">
                  <a:moveTo>
                    <a:pt x="0" y="0"/>
                  </a:moveTo>
                  <a:lnTo>
                    <a:pt x="2154705" y="0"/>
                  </a:lnTo>
                  <a:lnTo>
                    <a:pt x="2154705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70" r="0" b="-27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4266928" y="0"/>
              <a:ext cx="329604" cy="3230842"/>
            </a:xfrm>
            <a:custGeom>
              <a:avLst/>
              <a:gdLst/>
              <a:ahLst/>
              <a:cxnLst/>
              <a:rect r="r" b="b" t="t" l="l"/>
              <a:pathLst>
                <a:path h="3230842" w="329604">
                  <a:moveTo>
                    <a:pt x="0" y="0"/>
                  </a:moveTo>
                  <a:lnTo>
                    <a:pt x="329604" y="0"/>
                  </a:lnTo>
                  <a:lnTo>
                    <a:pt x="329604" y="3230842"/>
                  </a:lnTo>
                  <a:lnTo>
                    <a:pt x="0" y="3230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-550211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1243913">
            <a:off x="-2845018" y="7276931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FFFFF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FFFFF"/>
                  </a:solidFill>
                  <a:latin typeface="Be Vietnam Ultra-Bold"/>
                </a:rPr>
                <a:t>Character Playlist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020750" y="1775815"/>
            <a:ext cx="11726519" cy="6699145"/>
          </a:xfrm>
          <a:custGeom>
            <a:avLst/>
            <a:gdLst/>
            <a:ahLst/>
            <a:cxnLst/>
            <a:rect r="r" b="b" t="t" l="l"/>
            <a:pathLst>
              <a:path h="6699145" w="11726519">
                <a:moveTo>
                  <a:pt x="0" y="0"/>
                </a:moveTo>
                <a:lnTo>
                  <a:pt x="11726519" y="0"/>
                </a:lnTo>
                <a:lnTo>
                  <a:pt x="11726519" y="6699145"/>
                </a:lnTo>
                <a:lnTo>
                  <a:pt x="0" y="66991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226" t="-74764" r="-21450" b="-74984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76275" y="5629369"/>
            <a:ext cx="3584674" cy="869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"/>
              </a:rPr>
              <a:t>We told you it works as 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Canva Sans"/>
              </a:rPr>
              <a:t>a template ;)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8400922" y="2949789"/>
            <a:ext cx="16909587" cy="6118196"/>
          </a:xfrm>
          <a:custGeom>
            <a:avLst/>
            <a:gdLst/>
            <a:ahLst/>
            <a:cxnLst/>
            <a:rect r="r" b="b" t="t" l="l"/>
            <a:pathLst>
              <a:path h="6118196" w="16909587">
                <a:moveTo>
                  <a:pt x="0" y="0"/>
                </a:moveTo>
                <a:lnTo>
                  <a:pt x="16909587" y="0"/>
                </a:lnTo>
                <a:lnTo>
                  <a:pt x="16909587" y="6118196"/>
                </a:lnTo>
                <a:lnTo>
                  <a:pt x="0" y="611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8677910"/>
            <a:ext cx="663194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IBM Plex Sans"/>
              </a:rPr>
              <a:t>presented by W&amp;W Studios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682847" y="4274503"/>
            <a:ext cx="6922306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8F8F8"/>
                </a:solidFill>
                <a:latin typeface="Canva Sans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078979" y="1247788"/>
            <a:ext cx="3758275" cy="7907013"/>
            <a:chOff x="0" y="0"/>
            <a:chExt cx="519366" cy="10926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9366" cy="1092692"/>
            </a:xfrm>
            <a:custGeom>
              <a:avLst/>
              <a:gdLst/>
              <a:ahLst/>
              <a:cxnLst/>
              <a:rect r="r" b="b" t="t" l="l"/>
              <a:pathLst>
                <a:path h="1092692" w="519366">
                  <a:moveTo>
                    <a:pt x="47379" y="0"/>
                  </a:moveTo>
                  <a:lnTo>
                    <a:pt x="471987" y="0"/>
                  </a:lnTo>
                  <a:cubicBezTo>
                    <a:pt x="498154" y="0"/>
                    <a:pt x="519366" y="21212"/>
                    <a:pt x="519366" y="47379"/>
                  </a:cubicBezTo>
                  <a:lnTo>
                    <a:pt x="519366" y="1045312"/>
                  </a:lnTo>
                  <a:cubicBezTo>
                    <a:pt x="519366" y="1057878"/>
                    <a:pt x="514375" y="1069929"/>
                    <a:pt x="505489" y="1078815"/>
                  </a:cubicBezTo>
                  <a:cubicBezTo>
                    <a:pt x="496604" y="1087700"/>
                    <a:pt x="484553" y="1092692"/>
                    <a:pt x="471987" y="1092692"/>
                  </a:cubicBezTo>
                  <a:lnTo>
                    <a:pt x="47379" y="1092692"/>
                  </a:lnTo>
                  <a:cubicBezTo>
                    <a:pt x="21212" y="1092692"/>
                    <a:pt x="0" y="1071479"/>
                    <a:pt x="0" y="1045312"/>
                  </a:cubicBezTo>
                  <a:lnTo>
                    <a:pt x="0" y="47379"/>
                  </a:lnTo>
                  <a:cubicBezTo>
                    <a:pt x="0" y="34813"/>
                    <a:pt x="4992" y="22762"/>
                    <a:pt x="13877" y="13877"/>
                  </a:cubicBezTo>
                  <a:cubicBezTo>
                    <a:pt x="22762" y="4992"/>
                    <a:pt x="34813" y="0"/>
                    <a:pt x="47379" y="0"/>
                  </a:cubicBezTo>
                  <a:close/>
                </a:path>
              </a:pathLst>
            </a:custGeom>
            <a:blipFill>
              <a:blip r:embed="rId3"/>
              <a:stretch>
                <a:fillRect l="-9172" t="0" r="-917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265551" y="484564"/>
            <a:ext cx="5391920" cy="9281648"/>
          </a:xfrm>
          <a:custGeom>
            <a:avLst/>
            <a:gdLst/>
            <a:ahLst/>
            <a:cxnLst/>
            <a:rect r="r" b="b" t="t" l="l"/>
            <a:pathLst>
              <a:path h="9281648" w="5391920">
                <a:moveTo>
                  <a:pt x="0" y="0"/>
                </a:moveTo>
                <a:lnTo>
                  <a:pt x="5391920" y="0"/>
                </a:lnTo>
                <a:lnTo>
                  <a:pt x="5391920" y="9281648"/>
                </a:lnTo>
                <a:lnTo>
                  <a:pt x="0" y="9281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881" t="-5191" r="-85391" b="-778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49060" y="7450175"/>
            <a:ext cx="150301" cy="150301"/>
          </a:xfrm>
          <a:custGeom>
            <a:avLst/>
            <a:gdLst/>
            <a:ahLst/>
            <a:cxnLst/>
            <a:rect r="r" b="b" t="t" l="l"/>
            <a:pathLst>
              <a:path h="150301" w="150301">
                <a:moveTo>
                  <a:pt x="0" y="0"/>
                </a:moveTo>
                <a:lnTo>
                  <a:pt x="150302" y="0"/>
                </a:lnTo>
                <a:lnTo>
                  <a:pt x="150302" y="150302"/>
                </a:lnTo>
                <a:lnTo>
                  <a:pt x="0" y="150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331071" y="7413566"/>
            <a:ext cx="223520" cy="22352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4074" r="0" b="-2407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051679" y="5794095"/>
            <a:ext cx="653684" cy="361972"/>
          </a:xfrm>
          <a:custGeom>
            <a:avLst/>
            <a:gdLst/>
            <a:ahLst/>
            <a:cxnLst/>
            <a:rect r="r" b="b" t="t" l="l"/>
            <a:pathLst>
              <a:path h="361972" w="653684">
                <a:moveTo>
                  <a:pt x="0" y="0"/>
                </a:moveTo>
                <a:lnTo>
                  <a:pt x="653684" y="0"/>
                </a:lnTo>
                <a:lnTo>
                  <a:pt x="653684" y="361971"/>
                </a:lnTo>
                <a:lnTo>
                  <a:pt x="0" y="3619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185644" y="7157006"/>
            <a:ext cx="394608" cy="303847"/>
          </a:xfrm>
          <a:custGeom>
            <a:avLst/>
            <a:gdLst/>
            <a:ahLst/>
            <a:cxnLst/>
            <a:rect r="r" b="b" t="t" l="l"/>
            <a:pathLst>
              <a:path h="303847" w="394608">
                <a:moveTo>
                  <a:pt x="0" y="0"/>
                </a:moveTo>
                <a:lnTo>
                  <a:pt x="394608" y="0"/>
                </a:lnTo>
                <a:lnTo>
                  <a:pt x="394608" y="303848"/>
                </a:lnTo>
                <a:lnTo>
                  <a:pt x="0" y="30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0435" t="-110427" r="-130365" b="-6342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80821" y="6497774"/>
            <a:ext cx="299431" cy="300664"/>
          </a:xfrm>
          <a:custGeom>
            <a:avLst/>
            <a:gdLst/>
            <a:ahLst/>
            <a:cxnLst/>
            <a:rect r="r" b="b" t="t" l="l"/>
            <a:pathLst>
              <a:path h="300664" w="299431">
                <a:moveTo>
                  <a:pt x="0" y="0"/>
                </a:moveTo>
                <a:lnTo>
                  <a:pt x="299431" y="0"/>
                </a:lnTo>
                <a:lnTo>
                  <a:pt x="299431" y="300664"/>
                </a:lnTo>
                <a:lnTo>
                  <a:pt x="0" y="3006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5268" t="-35532" r="-103228" b="-34595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09650" y="2322748"/>
            <a:ext cx="8134350" cy="5865818"/>
            <a:chOff x="0" y="0"/>
            <a:chExt cx="10845800" cy="7821091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10845800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Social Promotional video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3235968"/>
              <a:ext cx="8533774" cy="4585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The contest will launch as Princess Rhaenyra entices fans to create UGC to win tickets for HOTDS2 premiere</a:t>
              </a:r>
            </a:p>
            <a:p>
              <a:pPr algn="l">
                <a:lnSpc>
                  <a:spcPts val="3920"/>
                </a:lnSpc>
              </a:pPr>
            </a:p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#DragonDreamsOnMax</a:t>
              </a:r>
            </a:p>
            <a:p>
              <a:pPr algn="l">
                <a:lnSpc>
                  <a:spcPts val="3920"/>
                </a:lnSpc>
              </a:pPr>
            </a:p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Music City Hall - NYC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621266" y="7431125"/>
            <a:ext cx="1358821" cy="16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2"/>
              </a:lnSpc>
              <a:spcBef>
                <a:spcPct val="0"/>
              </a:spcBef>
            </a:pPr>
            <a:r>
              <a:rPr lang="en-US" sz="1009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houseofthedragonmax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39875" y="7725407"/>
            <a:ext cx="3265140" cy="83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6"/>
              </a:lnSpc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Don the mantle of the story teller, and create what you</a:t>
            </a:r>
          </a:p>
          <a:p>
            <a:pPr algn="l">
              <a:lnSpc>
                <a:spcPts val="1166"/>
              </a:lnSpc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you believe should happen in season 2 with</a:t>
            </a:r>
          </a:p>
          <a:p>
            <a:pPr algn="l">
              <a:lnSpc>
                <a:spcPts val="1166"/>
              </a:lnSpc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#DragonDreamsOnMax  The winner will be invited to </a:t>
            </a:r>
          </a:p>
          <a:p>
            <a:pPr algn="l">
              <a:lnSpc>
                <a:spcPts val="1166"/>
              </a:lnSpc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walk the red carpet with the HOTD cast and</a:t>
            </a:r>
          </a:p>
          <a:p>
            <a:pPr algn="l">
              <a:lnSpc>
                <a:spcPts val="1166"/>
              </a:lnSpc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have an immersive  experience with the Apple Vision Pros</a:t>
            </a:r>
          </a:p>
          <a:p>
            <a:pPr algn="l">
              <a:lnSpc>
                <a:spcPts val="1166"/>
              </a:lnSpc>
              <a:spcBef>
                <a:spcPct val="0"/>
              </a:spcBef>
            </a:pPr>
            <a:r>
              <a:rPr lang="en-US" sz="832">
                <a:solidFill>
                  <a:srgbClr val="F8F8F8">
                    <a:alpha val="80784"/>
                  </a:srgbClr>
                </a:solidFill>
                <a:latin typeface="IBM Plex Sans Bold"/>
              </a:rPr>
              <a:t>inside of Radio City Music Hall in #NYC for the seasons 2 premiere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72285" y="1873607"/>
            <a:ext cx="527077" cy="266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569">
                <a:solidFill>
                  <a:srgbClr val="F8F8F8"/>
                </a:solidFill>
                <a:latin typeface="Canva Sans Bold"/>
              </a:rPr>
              <a:t>Reels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1243913">
            <a:off x="-3647965" y="9235911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7"/>
                </a:lnTo>
                <a:lnTo>
                  <a:pt x="0" y="4905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5135799" y="9737637"/>
            <a:ext cx="2835771" cy="257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8F8F8"/>
                </a:solidFill>
                <a:latin typeface="Canva Sans"/>
              </a:rPr>
              <a:t>sharing content with the brand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6059115" y="7706588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2322748"/>
            <a:ext cx="4193929" cy="3389318"/>
            <a:chOff x="0" y="0"/>
            <a:chExt cx="5591905" cy="451909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5591905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UGC Contest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35968"/>
              <a:ext cx="4399865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Contest Information Social Media Posts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361792" y="1010588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8" y="0"/>
                </a:lnTo>
                <a:lnTo>
                  <a:pt x="42024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06263" y="1010588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8" y="0"/>
                </a:lnTo>
                <a:lnTo>
                  <a:pt x="42024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2322748"/>
            <a:ext cx="4193929" cy="3389318"/>
            <a:chOff x="0" y="0"/>
            <a:chExt cx="5591905" cy="451909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5591905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UGC Contest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35968"/>
              <a:ext cx="4399865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Countdown Instagram Stories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8142" y="1028700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8" y="0"/>
                </a:lnTo>
                <a:lnTo>
                  <a:pt x="42024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20467" y="1734790"/>
            <a:ext cx="3638833" cy="7125794"/>
          </a:xfrm>
          <a:custGeom>
            <a:avLst/>
            <a:gdLst/>
            <a:ahLst/>
            <a:cxnLst/>
            <a:rect r="r" b="b" t="t" l="l"/>
            <a:pathLst>
              <a:path h="7125794" w="3638833">
                <a:moveTo>
                  <a:pt x="0" y="0"/>
                </a:moveTo>
                <a:lnTo>
                  <a:pt x="3638833" y="0"/>
                </a:lnTo>
                <a:lnTo>
                  <a:pt x="3638833" y="7125794"/>
                </a:lnTo>
                <a:lnTo>
                  <a:pt x="0" y="712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99482" y="1734790"/>
            <a:ext cx="3638833" cy="7125794"/>
          </a:xfrm>
          <a:custGeom>
            <a:avLst/>
            <a:gdLst/>
            <a:ahLst/>
            <a:cxnLst/>
            <a:rect r="r" b="b" t="t" l="l"/>
            <a:pathLst>
              <a:path h="7125794" w="3638833">
                <a:moveTo>
                  <a:pt x="0" y="0"/>
                </a:moveTo>
                <a:lnTo>
                  <a:pt x="3638833" y="0"/>
                </a:lnTo>
                <a:lnTo>
                  <a:pt x="3638833" y="7125794"/>
                </a:lnTo>
                <a:lnTo>
                  <a:pt x="0" y="71257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001779" y="1273382"/>
            <a:ext cx="3840715" cy="7984918"/>
            <a:chOff x="0" y="0"/>
            <a:chExt cx="409537" cy="8514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9537" cy="851436"/>
            </a:xfrm>
            <a:custGeom>
              <a:avLst/>
              <a:gdLst/>
              <a:ahLst/>
              <a:cxnLst/>
              <a:rect r="r" b="b" t="t" l="l"/>
              <a:pathLst>
                <a:path h="851436" w="409537">
                  <a:moveTo>
                    <a:pt x="46362" y="0"/>
                  </a:moveTo>
                  <a:lnTo>
                    <a:pt x="363175" y="0"/>
                  </a:lnTo>
                  <a:cubicBezTo>
                    <a:pt x="388780" y="0"/>
                    <a:pt x="409537" y="20757"/>
                    <a:pt x="409537" y="46362"/>
                  </a:cubicBezTo>
                  <a:lnTo>
                    <a:pt x="409537" y="805074"/>
                  </a:lnTo>
                  <a:cubicBezTo>
                    <a:pt x="409537" y="830679"/>
                    <a:pt x="388780" y="851436"/>
                    <a:pt x="363175" y="851436"/>
                  </a:cubicBezTo>
                  <a:lnTo>
                    <a:pt x="46362" y="851436"/>
                  </a:lnTo>
                  <a:cubicBezTo>
                    <a:pt x="20757" y="851436"/>
                    <a:pt x="0" y="830679"/>
                    <a:pt x="0" y="805074"/>
                  </a:cubicBezTo>
                  <a:lnTo>
                    <a:pt x="0" y="46362"/>
                  </a:lnTo>
                  <a:cubicBezTo>
                    <a:pt x="0" y="20757"/>
                    <a:pt x="20757" y="0"/>
                    <a:pt x="46362" y="0"/>
                  </a:cubicBezTo>
                  <a:close/>
                </a:path>
              </a:pathLst>
            </a:custGeom>
            <a:blipFill>
              <a:blip r:embed="rId3"/>
              <a:stretch>
                <a:fillRect l="-8472" t="0" r="-847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09650" y="2322748"/>
            <a:ext cx="6162227" cy="4379918"/>
            <a:chOff x="0" y="0"/>
            <a:chExt cx="8216303" cy="583989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8216303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UGC </a:t>
              </a:r>
            </a:p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Contest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235968"/>
              <a:ext cx="6464813" cy="26039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8F8F8"/>
                  </a:solidFill>
                  <a:latin typeface="IBM Plex Sans"/>
                </a:rPr>
                <a:t>An example of the UGC we expect fans of the show to create as an entry for the contest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65551" y="484564"/>
            <a:ext cx="5422727" cy="9334679"/>
          </a:xfrm>
          <a:custGeom>
            <a:avLst/>
            <a:gdLst/>
            <a:ahLst/>
            <a:cxnLst/>
            <a:rect r="r" b="b" t="t" l="l"/>
            <a:pathLst>
              <a:path h="9334679" w="5422727">
                <a:moveTo>
                  <a:pt x="0" y="0"/>
                </a:moveTo>
                <a:lnTo>
                  <a:pt x="5422727" y="0"/>
                </a:lnTo>
                <a:lnTo>
                  <a:pt x="5422727" y="9334679"/>
                </a:lnTo>
                <a:lnTo>
                  <a:pt x="0" y="9334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881" t="-5191" r="-85391" b="-778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893913" y="9489987"/>
            <a:ext cx="3170454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8F8F8"/>
                </a:solidFill>
                <a:latin typeface="Canva Sans"/>
              </a:rPr>
              <a:t>subscribe to, actively interact with or share content for a brand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370010">
            <a:off x="8502742" y="-104354"/>
            <a:ext cx="12210089" cy="10103359"/>
          </a:xfrm>
          <a:custGeom>
            <a:avLst/>
            <a:gdLst/>
            <a:ahLst/>
            <a:cxnLst/>
            <a:rect r="r" b="b" t="t" l="l"/>
            <a:pathLst>
              <a:path h="10103359" w="12210089">
                <a:moveTo>
                  <a:pt x="0" y="0"/>
                </a:moveTo>
                <a:lnTo>
                  <a:pt x="12210089" y="0"/>
                </a:lnTo>
                <a:lnTo>
                  <a:pt x="12210089" y="10103359"/>
                </a:lnTo>
                <a:lnTo>
                  <a:pt x="0" y="10103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81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HOTDS2</a:t>
              </a:r>
            </a:p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premiere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76275" y="5150092"/>
            <a:ext cx="684283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Badge/ Pass for the premiere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11799" y="1028700"/>
            <a:ext cx="4200114" cy="8471138"/>
          </a:xfrm>
          <a:custGeom>
            <a:avLst/>
            <a:gdLst/>
            <a:ahLst/>
            <a:cxnLst/>
            <a:rect r="r" b="b" t="t" l="l"/>
            <a:pathLst>
              <a:path h="8471138" w="4200114">
                <a:moveTo>
                  <a:pt x="0" y="0"/>
                </a:moveTo>
                <a:lnTo>
                  <a:pt x="4200114" y="0"/>
                </a:lnTo>
                <a:lnTo>
                  <a:pt x="4200114" y="8471138"/>
                </a:lnTo>
                <a:lnTo>
                  <a:pt x="0" y="8471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9" t="0" r="-23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Broadcast channel 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97515" y="5349695"/>
            <a:ext cx="689163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broadcast channel story post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Broadcast channel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585775" y="1028700"/>
            <a:ext cx="4325841" cy="8471138"/>
          </a:xfrm>
          <a:custGeom>
            <a:avLst/>
            <a:gdLst/>
            <a:ahLst/>
            <a:cxnLst/>
            <a:rect r="r" b="b" t="t" l="l"/>
            <a:pathLst>
              <a:path h="8471138" w="4325841">
                <a:moveTo>
                  <a:pt x="0" y="0"/>
                </a:moveTo>
                <a:lnTo>
                  <a:pt x="4325841" y="0"/>
                </a:lnTo>
                <a:lnTo>
                  <a:pt x="4325841" y="8471138"/>
                </a:lnTo>
                <a:lnTo>
                  <a:pt x="0" y="8471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76275" y="5058713"/>
            <a:ext cx="689163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Updated Instagram handle + broadcast channel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14867" y="1010588"/>
            <a:ext cx="4202498" cy="8229600"/>
          </a:xfrm>
          <a:custGeom>
            <a:avLst/>
            <a:gdLst/>
            <a:ahLst/>
            <a:cxnLst/>
            <a:rect r="r" b="b" t="t" l="l"/>
            <a:pathLst>
              <a:path h="8229600" w="4202498">
                <a:moveTo>
                  <a:pt x="0" y="0"/>
                </a:moveTo>
                <a:lnTo>
                  <a:pt x="4202498" y="0"/>
                </a:lnTo>
                <a:lnTo>
                  <a:pt x="42024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86217" y="2197678"/>
            <a:ext cx="3581287" cy="7013105"/>
          </a:xfrm>
          <a:custGeom>
            <a:avLst/>
            <a:gdLst/>
            <a:ahLst/>
            <a:cxnLst/>
            <a:rect r="r" b="b" t="t" l="l"/>
            <a:pathLst>
              <a:path h="7013105" w="3581287">
                <a:moveTo>
                  <a:pt x="0" y="0"/>
                </a:moveTo>
                <a:lnTo>
                  <a:pt x="3581287" y="0"/>
                </a:lnTo>
                <a:lnTo>
                  <a:pt x="3581287" y="7013105"/>
                </a:lnTo>
                <a:lnTo>
                  <a:pt x="0" y="70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6356" y="4116704"/>
            <a:ext cx="2547820" cy="4989304"/>
          </a:xfrm>
          <a:custGeom>
            <a:avLst/>
            <a:gdLst/>
            <a:ahLst/>
            <a:cxnLst/>
            <a:rect r="r" b="b" t="t" l="l"/>
            <a:pathLst>
              <a:path h="4989304" w="2547820">
                <a:moveTo>
                  <a:pt x="0" y="0"/>
                </a:moveTo>
                <a:lnTo>
                  <a:pt x="2547820" y="0"/>
                </a:lnTo>
                <a:lnTo>
                  <a:pt x="2547820" y="4989304"/>
                </a:lnTo>
                <a:lnTo>
                  <a:pt x="0" y="498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43913">
            <a:off x="-2770474" y="7366384"/>
            <a:ext cx="13558515" cy="4905717"/>
          </a:xfrm>
          <a:custGeom>
            <a:avLst/>
            <a:gdLst/>
            <a:ahLst/>
            <a:cxnLst/>
            <a:rect r="r" b="b" t="t" l="l"/>
            <a:pathLst>
              <a:path h="4905717" w="13558515">
                <a:moveTo>
                  <a:pt x="0" y="0"/>
                </a:moveTo>
                <a:lnTo>
                  <a:pt x="13558515" y="0"/>
                </a:lnTo>
                <a:lnTo>
                  <a:pt x="13558515" y="4905718"/>
                </a:lnTo>
                <a:lnTo>
                  <a:pt x="0" y="4905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87065" y="1072687"/>
            <a:ext cx="3244797" cy="363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F8F8F8"/>
                </a:solidFill>
                <a:latin typeface="IBM Plex Sans Bold"/>
              </a:rPr>
              <a:t>W&amp;W Studios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76275" y="2322748"/>
            <a:ext cx="5321701" cy="2894018"/>
            <a:chOff x="0" y="0"/>
            <a:chExt cx="7095602" cy="385869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7095602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>
                  <a:solidFill>
                    <a:srgbClr val="F8F8F8"/>
                  </a:solidFill>
                  <a:latin typeface="Be Vietnam Ultra-Bold"/>
                </a:rPr>
                <a:t>Broadcast channel 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3235968"/>
              <a:ext cx="5583014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966871" y="9692878"/>
            <a:ext cx="3917305" cy="224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F8F8F8"/>
                </a:solidFill>
                <a:latin typeface="IBM Plex Sans"/>
              </a:rPr>
              <a:t>purchase, and/or share information about, a product,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6275" y="5058713"/>
            <a:ext cx="689163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Inside the broadcast channel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8F8F8"/>
                </a:solidFill>
                <a:latin typeface="Canva Sans"/>
              </a:rPr>
              <a:t>+ featured cast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DAGJiYronwk</dc:identifier>
  <dcterms:modified xsi:type="dcterms:W3CDTF">2011-08-01T06:04:30Z</dcterms:modified>
  <cp:revision>1</cp:revision>
  <dc:title>Copy of MAX</dc:title>
</cp:coreProperties>
</file>